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390" r:id="rId3"/>
    <p:sldId id="481" r:id="rId4"/>
    <p:sldId id="452" r:id="rId5"/>
    <p:sldId id="455" r:id="rId6"/>
    <p:sldId id="467" r:id="rId7"/>
    <p:sldId id="473" r:id="rId8"/>
    <p:sldId id="475" r:id="rId9"/>
    <p:sldId id="458" r:id="rId10"/>
    <p:sldId id="459" r:id="rId11"/>
    <p:sldId id="480" r:id="rId12"/>
    <p:sldId id="462" r:id="rId13"/>
    <p:sldId id="463" r:id="rId14"/>
    <p:sldId id="479" r:id="rId15"/>
    <p:sldId id="464" r:id="rId16"/>
    <p:sldId id="472" r:id="rId17"/>
    <p:sldId id="477" r:id="rId18"/>
    <p:sldId id="482" r:id="rId19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024" autoAdjust="0"/>
    <p:restoredTop sz="84453"/>
  </p:normalViewPr>
  <p:slideViewPr>
    <p:cSldViewPr snapToGrid="0" snapToObjects="1" showGuides="1">
      <p:cViewPr varScale="1">
        <p:scale>
          <a:sx n="132" d="100"/>
          <a:sy n="132" d="100"/>
        </p:scale>
        <p:origin x="272" y="176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538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8658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5352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0172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2121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449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65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254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slides</a:t>
            </a:r>
            <a:r>
              <a:rPr lang="en-US" baseline="0" dirty="0" smtClean="0"/>
              <a:t> and code available online – sit back and relax, remember you’re here today for a good cause, care about shelter animals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849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272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321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3490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5198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311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913"/>
            <a:ext cx="7772400" cy="53039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3252" y="2146429"/>
            <a:ext cx="4066505" cy="927806"/>
          </a:xfrm>
        </p:spPr>
        <p:txBody>
          <a:bodyPr>
            <a:normAutofit/>
          </a:bodyPr>
          <a:lstStyle>
            <a:lvl1pPr marL="0" indent="0" algn="ctr">
              <a:buNone/>
              <a:defRPr sz="2800" i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Presenter Names Here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err="1" smtClean="0"/>
              <a:t>bit.ly</a:t>
            </a:r>
            <a:r>
              <a:rPr lang="en-US" dirty="0" smtClean="0"/>
              <a:t> / joe_london_kaggle_2016a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824414">
            <a:off x="-1894247" y="3883786"/>
            <a:ext cx="9144000" cy="29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448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0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871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78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title" hasCustomPrompt="1"/>
          </p:nvPr>
        </p:nvSpPr>
        <p:spPr>
          <a:xfrm>
            <a:off x="457200" y="0"/>
            <a:ext cx="8229600" cy="568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14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marL="0" marR="0" lvl="0" indent="0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cap="none" spc="300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TITLE</a:t>
            </a:r>
            <a:endParaRPr lang="en-US" sz="2800" b="1" i="0" u="none" strike="noStrike" cap="none" spc="300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6363347" y="4767263"/>
            <a:ext cx="2085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GB" smtClean="0"/>
              <a:t>17 May 2016</a:t>
            </a: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659164" y="4767263"/>
            <a:ext cx="2847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US" smtClean="0"/>
              <a:t>bit.ly / joe_london_kaggle_2016a</a:t>
            </a: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43279" y="4767263"/>
            <a:ext cx="561975" cy="2738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lvl1pPr marL="0" marR="0" indent="0" algn="l" rtl="0">
              <a:spcBef>
                <a:spcPts val="0"/>
              </a:spcBef>
              <a:buNone/>
              <a:defRPr sz="18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C8A4197-7A9D-5842-BD4B-E3CFC351F87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71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738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9925" y="935584"/>
            <a:ext cx="4946875" cy="123380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740149" y="2346171"/>
            <a:ext cx="4946650" cy="11636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740150" y="3738563"/>
            <a:ext cx="4946650" cy="10287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6009" y="935584"/>
            <a:ext cx="0" cy="3831679"/>
          </a:xfrm>
          <a:prstGeom prst="line">
            <a:avLst/>
          </a:prstGeom>
          <a:ln w="57150" cmpd="sng">
            <a:solidFill>
              <a:srgbClr val="FBE91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3740150" y="2253605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3740150" y="3628358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1138" y="935831"/>
            <a:ext cx="2913062" cy="1233488"/>
          </a:xfrm>
        </p:spPr>
        <p:txBody>
          <a:bodyPr>
            <a:normAutofit/>
          </a:bodyPr>
          <a:lstStyle>
            <a:lvl1pPr marL="0" indent="0" algn="ctr">
              <a:buNone/>
              <a:defRPr sz="4000" b="0" i="0"/>
            </a:lvl1pPr>
            <a:lvl2pPr marL="457200" indent="0" algn="ctr">
              <a:buNone/>
              <a:defRPr baseline="0"/>
            </a:lvl2pPr>
          </a:lstStyle>
          <a:p>
            <a:pPr lvl="0"/>
            <a:r>
              <a:rPr lang="en-US" dirty="0" smtClean="0"/>
              <a:t>Topic 1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6" hasCustomPrompt="1"/>
          </p:nvPr>
        </p:nvSpPr>
        <p:spPr>
          <a:xfrm>
            <a:off x="211138" y="2346723"/>
            <a:ext cx="2913062" cy="116324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2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7" hasCustomPrompt="1"/>
          </p:nvPr>
        </p:nvSpPr>
        <p:spPr>
          <a:xfrm>
            <a:off x="211138" y="3738563"/>
            <a:ext cx="2913062" cy="102870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16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13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8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30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3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2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50000">
              <a:schemeClr val="bg1"/>
            </a:gs>
            <a:gs pos="100000">
              <a:schemeClr val="bg1">
                <a:lumMod val="85000"/>
                <a:alpha val="41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-7100"/>
            <a:ext cx="8229600" cy="661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0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2" r:id="rId3"/>
    <p:sldLayoutId id="214748367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49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200" b="1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Courier New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2oai/h2o-meetups/tree/master/2016_05_20_MLconf_Seattle_Scalable_Ensembles" TargetMode="External"/><Relationship Id="rId4" Type="http://schemas.openxmlformats.org/officeDocument/2006/relationships/hyperlink" Target="https://github.com/h2oai/h2o-3/blob/master/h2o-docs/src/product/tutorials/gbm/gbmTuning.Rmd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hyperlink" Target="http://bit.ly/londonr_crimemap" TargetMode="External"/><Relationship Id="rId6" Type="http://schemas.openxmlformats.org/officeDocument/2006/relationships/hyperlink" Target="http://bit.ly/1cYbZb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woobe" TargetMode="External"/><Relationship Id="rId4" Type="http://schemas.openxmlformats.org/officeDocument/2006/relationships/hyperlink" Target="http://github.com/h2oai/h2o-meetups" TargetMode="External"/><Relationship Id="rId5" Type="http://schemas.openxmlformats.org/officeDocument/2006/relationships/hyperlink" Target="http://www.h2o.ai/career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683"/>
            <a:ext cx="7772400" cy="953650"/>
          </a:xfrm>
        </p:spPr>
        <p:txBody>
          <a:bodyPr>
            <a:normAutofit fontScale="90000"/>
          </a:bodyPr>
          <a:lstStyle/>
          <a:p>
            <a:r>
              <a:rPr lang="en-US" b="0" dirty="0" smtClean="0"/>
              <a:t>Improving Model Predictions via Stacking and Hyper-Parameters Tuning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17706" y="2037290"/>
            <a:ext cx="4240494" cy="181081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Jo-fai (Joe) Chow</a:t>
            </a:r>
          </a:p>
          <a:p>
            <a:r>
              <a:rPr lang="en-US" dirty="0" smtClean="0"/>
              <a:t>Data Scientist</a:t>
            </a:r>
            <a:endParaRPr lang="en-US" dirty="0"/>
          </a:p>
          <a:p>
            <a:r>
              <a:rPr lang="en-US" dirty="0" smtClean="0"/>
              <a:t>joe@h2o.ai</a:t>
            </a:r>
          </a:p>
          <a:p>
            <a:r>
              <a:rPr lang="en-US" dirty="0" smtClean="0"/>
              <a:t>@matlabulus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831445"/>
            <a:ext cx="2222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7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Advanced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Model Stacking</a:t>
            </a:r>
          </a:p>
          <a:p>
            <a:pPr lvl="1"/>
            <a:r>
              <a:rPr lang="en-US" dirty="0" smtClean="0"/>
              <a:t>Uses a second-level metalearner to learn the optimal combination of base learners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 Packages:</a:t>
            </a:r>
          </a:p>
          <a:p>
            <a:pPr lvl="2"/>
            <a:r>
              <a:rPr lang="en-US" dirty="0" smtClean="0"/>
              <a:t>“SuperLearner”</a:t>
            </a:r>
          </a:p>
          <a:p>
            <a:pPr lvl="2"/>
            <a:r>
              <a:rPr lang="en-US" dirty="0" smtClean="0"/>
              <a:t>“subsemble”</a:t>
            </a:r>
          </a:p>
          <a:p>
            <a:pPr lvl="2"/>
            <a:r>
              <a:rPr lang="en-US" dirty="0" smtClean="0"/>
              <a:t>“h2oEnsemble”</a:t>
            </a:r>
          </a:p>
          <a:p>
            <a:pPr lvl="2"/>
            <a:r>
              <a:rPr lang="en-US" dirty="0" smtClean="0"/>
              <a:t>“caretEnsemble”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Hyper-parameters Tuning</a:t>
            </a:r>
          </a:p>
          <a:p>
            <a:pPr lvl="1"/>
            <a:r>
              <a:rPr lang="en-US" dirty="0" smtClean="0"/>
              <a:t>Improves the performance of individual machine learning algorithms </a:t>
            </a:r>
          </a:p>
          <a:p>
            <a:pPr lvl="1"/>
            <a:r>
              <a:rPr lang="en-US" dirty="0" smtClean="0"/>
              <a:t>Grid search</a:t>
            </a:r>
          </a:p>
          <a:p>
            <a:pPr lvl="2"/>
            <a:r>
              <a:rPr lang="en-US" dirty="0" smtClean="0"/>
              <a:t>Full / Random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 Packages:</a:t>
            </a:r>
          </a:p>
          <a:p>
            <a:pPr lvl="2"/>
            <a:r>
              <a:rPr lang="en-US" dirty="0" smtClean="0"/>
              <a:t>“caret”</a:t>
            </a:r>
          </a:p>
          <a:p>
            <a:pPr lvl="2"/>
            <a:r>
              <a:rPr lang="en-US" dirty="0" smtClean="0"/>
              <a:t>“h2o”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4605214"/>
            <a:ext cx="5410455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For more info, see</a:t>
            </a:r>
          </a:p>
          <a:p>
            <a:r>
              <a:rPr lang="en-US" sz="900" dirty="0">
                <a:hlinkClick r:id="rId3"/>
              </a:rPr>
              <a:t>https://</a:t>
            </a:r>
            <a:r>
              <a:rPr lang="en-US" sz="900" dirty="0" smtClean="0">
                <a:hlinkClick r:id="rId3"/>
              </a:rPr>
              <a:t>github.com/h2oai/h2o-meetups/tree/master/2016_05_20_MLconf_Seattle_Scalable_Ensembles</a:t>
            </a:r>
            <a:endParaRPr lang="en-US" sz="900" dirty="0" smtClean="0"/>
          </a:p>
          <a:p>
            <a:r>
              <a:rPr lang="en-US" sz="900" dirty="0">
                <a:hlinkClick r:id="rId4"/>
              </a:rPr>
              <a:t>https://</a:t>
            </a:r>
            <a:r>
              <a:rPr lang="en-US" sz="900" dirty="0" smtClean="0">
                <a:hlinkClick r:id="rId4"/>
              </a:rPr>
              <a:t>github.com/h2oai/h2o-3/blob/master/h2o-docs/src/product/tutorials/gbm/gbmTuning.Rmd</a:t>
            </a:r>
            <a:endParaRPr lang="en-US" sz="900" dirty="0" smtClean="0"/>
          </a:p>
        </p:txBody>
      </p:sp>
    </p:spTree>
    <p:extLst>
      <p:ext uri="{BB962C8B-B14F-4D97-AF65-F5344CB8AC3E}">
        <p14:creationId xmlns:p14="http://schemas.microsoft.com/office/powerpoint/2010/main" val="1032350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Trade-Off of Advanced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Strength</a:t>
            </a:r>
          </a:p>
          <a:p>
            <a:pPr lvl="1"/>
            <a:r>
              <a:rPr lang="en-US" dirty="0" smtClean="0"/>
              <a:t>Model tuning + stacking won nearly all Kaggle competitions.</a:t>
            </a:r>
          </a:p>
          <a:p>
            <a:pPr lvl="1"/>
            <a:r>
              <a:rPr lang="en-US" dirty="0" smtClean="0"/>
              <a:t>Multi-algorithm ensemble may better approximate the true predictive function than any single algorithm.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Weakness</a:t>
            </a:r>
          </a:p>
          <a:p>
            <a:pPr lvl="1"/>
            <a:r>
              <a:rPr lang="en-US" dirty="0" smtClean="0"/>
              <a:t>Increased training and prediction times.</a:t>
            </a:r>
          </a:p>
          <a:p>
            <a:pPr lvl="1"/>
            <a:r>
              <a:rPr lang="en-US" dirty="0" smtClean="0"/>
              <a:t>Increased model complexity.</a:t>
            </a:r>
          </a:p>
          <a:p>
            <a:pPr lvl="1"/>
            <a:r>
              <a:rPr lang="en-US" dirty="0" smtClean="0"/>
              <a:t>Requires large machines or clusters for big data.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109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+ H2O = Scalable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H2O is an open-source, distributed machine learning library written in Java with APIs in R, Python and more.</a:t>
            </a:r>
          </a:p>
          <a:p>
            <a:r>
              <a:rPr lang="en-US" dirty="0" smtClean="0"/>
              <a:t>”h2oEnsemble” is the scalable implementation of the Super Learner algorithm for H2O.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82322"/>
            <a:ext cx="4038600" cy="2829730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05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H2O Random Grid Search Example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14700"/>
            <a:ext cx="4038600" cy="3164974"/>
          </a:xfr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271897"/>
            <a:ext cx="4038600" cy="3250580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199" y="1271896"/>
            <a:ext cx="4038601" cy="1639745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95800" y="2546684"/>
            <a:ext cx="4191000" cy="974558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7199" y="902368"/>
            <a:ext cx="27302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Define search range and criteria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363887" y="2238907"/>
            <a:ext cx="11705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Best </a:t>
            </a:r>
            <a:r>
              <a:rPr lang="en-US" smtClean="0"/>
              <a:t>models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16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H2O Model Stacking Example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51646"/>
            <a:ext cx="4038600" cy="3091082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446" y="1200150"/>
            <a:ext cx="2934107" cy="3394075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48067" y="4613374"/>
            <a:ext cx="2638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 out of 717 teams (</a:t>
            </a:r>
            <a:r>
              <a:rPr lang="en-US" dirty="0" smtClean="0"/>
              <a:t>≈ top </a:t>
            </a:r>
            <a:r>
              <a:rPr lang="en-US" dirty="0"/>
              <a:t>2%)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37614" y="926305"/>
            <a:ext cx="2323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Getting reasonable results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10653"/>
            <a:ext cx="39757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Using h2o.stack(</a:t>
            </a:r>
            <a:r>
              <a:rPr lang="is-IS" dirty="0" smtClean="0"/>
              <a:t>…) to combine multiple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40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Many R packages for predictive modelling.</a:t>
            </a:r>
          </a:p>
          <a:p>
            <a:r>
              <a:rPr lang="en-US" dirty="0" smtClean="0"/>
              <a:t>Use hyper-parameters tuning to improve individual models.</a:t>
            </a:r>
          </a:p>
          <a:p>
            <a:r>
              <a:rPr lang="en-US" dirty="0" smtClean="0"/>
              <a:t>Use model averaging / stacking to improve predictions.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Trade-off between model performance and computational costs.</a:t>
            </a:r>
          </a:p>
          <a:p>
            <a:r>
              <a:rPr lang="en-US" dirty="0" smtClean="0"/>
              <a:t>Use R + H2O for scalable machine learning.</a:t>
            </a:r>
          </a:p>
          <a:p>
            <a:r>
              <a:rPr lang="en-US" dirty="0" smtClean="0"/>
              <a:t>H2O random grid search and stacking.</a:t>
            </a:r>
          </a:p>
          <a:p>
            <a:r>
              <a:rPr lang="en-US" dirty="0"/>
              <a:t>U</a:t>
            </a:r>
            <a:r>
              <a:rPr lang="en-US" dirty="0" smtClean="0"/>
              <a:t>se data science for social good </a:t>
            </a:r>
            <a:r>
              <a:rPr lang="en-US" dirty="0"/>
              <a:t>👍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75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Mango Solutions</a:t>
            </a:r>
          </a:p>
          <a:p>
            <a:r>
              <a:rPr lang="en-US" dirty="0" smtClean="0"/>
              <a:t>RStudio</a:t>
            </a:r>
          </a:p>
          <a:p>
            <a:r>
              <a:rPr lang="en-US" dirty="0" smtClean="0"/>
              <a:t>Domino Data Lab</a:t>
            </a:r>
          </a:p>
          <a:p>
            <a:r>
              <a:rPr lang="en-US" dirty="0" smtClean="0"/>
              <a:t>H2O</a:t>
            </a:r>
          </a:p>
          <a:p>
            <a:pPr lvl="1"/>
            <a:r>
              <a:rPr lang="en-US" dirty="0" smtClean="0"/>
              <a:t>Erin LeDell</a:t>
            </a:r>
          </a:p>
          <a:p>
            <a:pPr lvl="1"/>
            <a:r>
              <a:rPr lang="en-US" dirty="0" smtClean="0"/>
              <a:t>Raymond Peck</a:t>
            </a:r>
          </a:p>
          <a:p>
            <a:pPr lvl="1"/>
            <a:r>
              <a:rPr lang="en-US" dirty="0" smtClean="0"/>
              <a:t>Arno Candel</a:t>
            </a:r>
          </a:p>
          <a:p>
            <a:pPr lvl="1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427" y="880974"/>
            <a:ext cx="2520000" cy="20164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8" r="8808"/>
          <a:stretch/>
        </p:blipFill>
        <p:spPr>
          <a:xfrm>
            <a:off x="6166800" y="2682863"/>
            <a:ext cx="2520000" cy="191176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2156059" y="1717288"/>
            <a:ext cx="2137160" cy="2558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513221" y="2512194"/>
            <a:ext cx="1181442" cy="10498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997300" y="1562058"/>
            <a:ext cx="208422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LondonR Talk</a:t>
            </a:r>
          </a:p>
          <a:p>
            <a:r>
              <a:rPr lang="en-US" dirty="0" smtClean="0"/>
              <a:t>Crime Map Shiny </a:t>
            </a:r>
            <a:r>
              <a:rPr lang="en-US" dirty="0" smtClean="0"/>
              <a:t>App</a:t>
            </a:r>
          </a:p>
          <a:p>
            <a:r>
              <a:rPr lang="en-US" dirty="0" err="1" smtClean="0">
                <a:hlinkClick r:id="rId5"/>
              </a:rPr>
              <a:t>bit.ly</a:t>
            </a:r>
            <a:r>
              <a:rPr lang="en-US" dirty="0" smtClean="0">
                <a:hlinkClick r:id="rId5"/>
              </a:rPr>
              <a:t>/</a:t>
            </a:r>
            <a:r>
              <a:rPr lang="en-US" dirty="0" err="1" smtClean="0">
                <a:hlinkClick r:id="rId5"/>
              </a:rPr>
              <a:t>londonr_crimemap</a:t>
            </a:r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4293219" y="3628839"/>
            <a:ext cx="189827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LondonR Talk</a:t>
            </a:r>
          </a:p>
          <a:p>
            <a:r>
              <a:rPr lang="en-US" dirty="0" smtClean="0"/>
              <a:t>Domino API </a:t>
            </a:r>
            <a:r>
              <a:rPr lang="en-US" dirty="0" smtClean="0"/>
              <a:t>Endpoint</a:t>
            </a:r>
          </a:p>
          <a:p>
            <a:r>
              <a:rPr lang="en-US" dirty="0" smtClean="0">
                <a:hlinkClick r:id="rId6"/>
              </a:rPr>
              <a:t>bit.ly/1cYbZbF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3921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Contact</a:t>
            </a:r>
          </a:p>
          <a:p>
            <a:pPr lvl="1"/>
            <a:r>
              <a:rPr lang="en-US" dirty="0" smtClean="0"/>
              <a:t>joe@h2o.ai</a:t>
            </a:r>
          </a:p>
          <a:p>
            <a:pPr lvl="1"/>
            <a:r>
              <a:rPr lang="en-US" dirty="0" smtClean="0"/>
              <a:t>@matlabulous</a:t>
            </a:r>
          </a:p>
          <a:p>
            <a:pPr lvl="1"/>
            <a:r>
              <a:rPr lang="en-US" dirty="0" smtClean="0">
                <a:hlinkClick r:id="rId3"/>
              </a:rPr>
              <a:t>github.com/woobe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Slides &amp; Code</a:t>
            </a:r>
            <a:endParaRPr lang="en-US" dirty="0"/>
          </a:p>
          <a:p>
            <a:pPr lvl="1"/>
            <a:r>
              <a:rPr lang="en-US" dirty="0" smtClean="0">
                <a:hlinkClick r:id="rId4"/>
              </a:rPr>
              <a:t>github.com/h2oai/h2o-meetups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H2O in London</a:t>
            </a:r>
          </a:p>
          <a:p>
            <a:pPr lvl="1"/>
            <a:r>
              <a:rPr lang="en-US" dirty="0" smtClean="0"/>
              <a:t>Meetups / Office (soon)</a:t>
            </a:r>
          </a:p>
          <a:p>
            <a:pPr lvl="1"/>
            <a:r>
              <a:rPr lang="en-US" dirty="0" smtClean="0">
                <a:hlinkClick r:id="rId5"/>
              </a:rPr>
              <a:t>www.h2o.ai/careers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More H2O at Strata tomorrow</a:t>
            </a:r>
          </a:p>
          <a:p>
            <a:pPr lvl="1"/>
            <a:r>
              <a:rPr lang="en-US" dirty="0" smtClean="0"/>
              <a:t>Innards of H2O (11:15)</a:t>
            </a:r>
          </a:p>
          <a:p>
            <a:pPr lvl="1"/>
            <a:r>
              <a:rPr lang="en-US" dirty="0" smtClean="0"/>
              <a:t>Intro to Generalised Low-Rank Models (14:05)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98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Slide (Stratified Sampling)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516" y="765313"/>
            <a:ext cx="5690936" cy="427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536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2005 - 2015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Water Engineer</a:t>
            </a:r>
          </a:p>
          <a:p>
            <a:pPr lvl="1"/>
            <a:r>
              <a:rPr lang="en-US" dirty="0" smtClean="0"/>
              <a:t>Consultant for Utilities</a:t>
            </a:r>
          </a:p>
          <a:p>
            <a:pPr lvl="1"/>
            <a:r>
              <a:rPr lang="en-US" dirty="0" smtClean="0"/>
              <a:t>EngD Research</a:t>
            </a:r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2015 - Present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Scientist</a:t>
            </a:r>
          </a:p>
          <a:p>
            <a:pPr lvl="1"/>
            <a:r>
              <a:rPr lang="en-US" dirty="0" smtClean="0"/>
              <a:t>Virgin Media</a:t>
            </a:r>
          </a:p>
          <a:p>
            <a:pPr lvl="1"/>
            <a:r>
              <a:rPr lang="en-US" dirty="0" smtClean="0"/>
              <a:t>Domino Data Lab</a:t>
            </a:r>
          </a:p>
          <a:p>
            <a:pPr lvl="1"/>
            <a:r>
              <a:rPr lang="en-US" dirty="0" smtClean="0"/>
              <a:t>H2O.ai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64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Mango Data Science Radar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8" t="7805" r="15041"/>
          <a:stretch/>
        </p:blipFill>
        <p:spPr>
          <a:xfrm>
            <a:off x="1940313" y="762356"/>
            <a:ext cx="5252224" cy="427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4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This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Predictive modelling</a:t>
            </a:r>
          </a:p>
          <a:p>
            <a:pPr lvl="1"/>
            <a:r>
              <a:rPr lang="en-US" dirty="0" smtClean="0"/>
              <a:t>Kaggle as an example</a:t>
            </a:r>
          </a:p>
          <a:p>
            <a:r>
              <a:rPr lang="en-US" dirty="0" smtClean="0"/>
              <a:t>Improve predictions with simple tricks</a:t>
            </a:r>
          </a:p>
          <a:p>
            <a:r>
              <a:rPr lang="en-US" dirty="0" smtClean="0"/>
              <a:t>Use data science for social good </a:t>
            </a:r>
            <a:r>
              <a:rPr lang="en-US" dirty="0"/>
              <a:t>👍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389153"/>
            <a:ext cx="4038600" cy="3016069"/>
          </a:xfrm>
        </p:spPr>
      </p:pic>
    </p:spTree>
    <p:extLst>
      <p:ext uri="{BB962C8B-B14F-4D97-AF65-F5344CB8AC3E}">
        <p14:creationId xmlns:p14="http://schemas.microsoft.com/office/powerpoint/2010/main" val="1812346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Kaggle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World’s biggest predictive modelling competition platform</a:t>
            </a:r>
          </a:p>
          <a:p>
            <a:r>
              <a:rPr lang="en-US" dirty="0" smtClean="0"/>
              <a:t>560k members</a:t>
            </a:r>
          </a:p>
          <a:p>
            <a:r>
              <a:rPr lang="en-US" dirty="0" smtClean="0"/>
              <a:t>Competition types:</a:t>
            </a:r>
          </a:p>
          <a:p>
            <a:pPr lvl="1"/>
            <a:r>
              <a:rPr lang="en-US" dirty="0" smtClean="0"/>
              <a:t>Featured (prize)</a:t>
            </a:r>
          </a:p>
          <a:p>
            <a:pPr lvl="1"/>
            <a:r>
              <a:rPr lang="en-US" dirty="0" smtClean="0"/>
              <a:t>Recruitment</a:t>
            </a:r>
          </a:p>
          <a:p>
            <a:pPr lvl="1"/>
            <a:r>
              <a:rPr lang="en-US" dirty="0" smtClean="0"/>
              <a:t>Playground </a:t>
            </a:r>
          </a:p>
          <a:p>
            <a:pPr lvl="1"/>
            <a:r>
              <a:rPr lang="en-US" dirty="0" smtClean="0"/>
              <a:t>101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570640"/>
            <a:ext cx="4038600" cy="2653094"/>
          </a:xfrm>
        </p:spPr>
      </p:pic>
      <p:cxnSp>
        <p:nvCxnSpPr>
          <p:cNvPr id="10" name="Straight Arrow Connector 9"/>
          <p:cNvCxnSpPr/>
          <p:nvPr/>
        </p:nvCxnSpPr>
        <p:spPr>
          <a:xfrm flipV="1">
            <a:off x="2645664" y="3169920"/>
            <a:ext cx="2002536" cy="670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9375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Shelter Animal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X: Predictors</a:t>
            </a:r>
          </a:p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Gender</a:t>
            </a:r>
          </a:p>
          <a:p>
            <a:pPr lvl="1"/>
            <a:r>
              <a:rPr lang="en-US" dirty="0" smtClean="0"/>
              <a:t>Type (</a:t>
            </a:r>
            <a:r>
              <a:rPr lang="bg-BG" dirty="0" smtClean="0"/>
              <a:t>🐱</a:t>
            </a:r>
            <a:r>
              <a:rPr lang="en-GB" dirty="0" smtClean="0"/>
              <a:t> or</a:t>
            </a:r>
            <a:r>
              <a:rPr lang="en-GB" dirty="0"/>
              <a:t> </a:t>
            </a:r>
            <a:r>
              <a:rPr lang="bg-BG" dirty="0" smtClean="0"/>
              <a:t>🐶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Date &amp; Time</a:t>
            </a:r>
          </a:p>
          <a:p>
            <a:pPr lvl="1"/>
            <a:r>
              <a:rPr lang="en-US" dirty="0" smtClean="0"/>
              <a:t>Age</a:t>
            </a:r>
          </a:p>
          <a:p>
            <a:pPr lvl="1"/>
            <a:r>
              <a:rPr lang="en-US" dirty="0" smtClean="0"/>
              <a:t>Breed</a:t>
            </a:r>
          </a:p>
          <a:p>
            <a:pPr lvl="1"/>
            <a:r>
              <a:rPr lang="en-US" dirty="0" smtClean="0"/>
              <a:t>Colour</a:t>
            </a:r>
          </a:p>
          <a:p>
            <a:pPr lvl="1"/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Y: Outcomes (5 types)</a:t>
            </a:r>
          </a:p>
          <a:p>
            <a:pPr lvl="1"/>
            <a:r>
              <a:rPr lang="en-US" dirty="0" smtClean="0"/>
              <a:t>Adoption</a:t>
            </a:r>
          </a:p>
          <a:p>
            <a:pPr lvl="1"/>
            <a:r>
              <a:rPr lang="en-US" dirty="0" smtClean="0"/>
              <a:t>Died</a:t>
            </a:r>
          </a:p>
          <a:p>
            <a:pPr lvl="1"/>
            <a:r>
              <a:rPr lang="en-US" dirty="0" smtClean="0"/>
              <a:t>Euthanasia</a:t>
            </a:r>
          </a:p>
          <a:p>
            <a:pPr lvl="1"/>
            <a:r>
              <a:rPr lang="en-US" dirty="0" smtClean="0"/>
              <a:t>Return to Owner</a:t>
            </a:r>
          </a:p>
          <a:p>
            <a:pPr lvl="1"/>
            <a:r>
              <a:rPr lang="en-US" dirty="0" smtClean="0"/>
              <a:t>Transfer</a:t>
            </a:r>
          </a:p>
          <a:p>
            <a:pPr lvl="1"/>
            <a:endParaRPr lang="en-US" dirty="0"/>
          </a:p>
          <a:p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Training (27k samples)</a:t>
            </a:r>
          </a:p>
          <a:p>
            <a:pPr lvl="1"/>
            <a:r>
              <a:rPr lang="en-US" dirty="0" smtClean="0"/>
              <a:t>Test (11k)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5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Feature Engineering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78183709"/>
              </p:ext>
            </p:extLst>
          </p:nvPr>
        </p:nvGraphicFramePr>
        <p:xfrm>
          <a:off x="457200" y="1200150"/>
          <a:ext cx="8229600" cy="3042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9726"/>
                <a:gridCol w="3620625"/>
                <a:gridCol w="318924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b="1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Raw</a:t>
                      </a:r>
                      <a:r>
                        <a:rPr lang="en-US" baseline="0" dirty="0" smtClean="0"/>
                        <a:t> (Before)</a:t>
                      </a:r>
                      <a:endParaRPr lang="en-US" b="1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Reformatted (After)</a:t>
                      </a:r>
                      <a:endParaRPr lang="en-US" b="1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Elsa, Steve, Lassie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[name_len]: 4,</a:t>
                      </a:r>
                      <a:r>
                        <a:rPr lang="en-US" baseline="0" dirty="0" smtClean="0"/>
                        <a:t> 5, 6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Date &amp;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smtClean="0"/>
                        <a:t>2014-02-12 18:22:00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[year]: 2014</a:t>
                      </a:r>
                    </a:p>
                    <a:p>
                      <a:r>
                        <a:rPr lang="en-US" dirty="0" smtClean="0"/>
                        <a:t>[month]: 2</a:t>
                      </a:r>
                    </a:p>
                    <a:p>
                      <a:r>
                        <a:rPr lang="en-US" dirty="0" smtClean="0"/>
                        <a:t>[weekday]: 4</a:t>
                      </a:r>
                    </a:p>
                    <a:p>
                      <a:r>
                        <a:rPr lang="en-US" dirty="0" smtClean="0"/>
                        <a:t>[hour]: 18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year, 3 weeks, 2 days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[age_day]: 365, 21, 2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Breed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German Shepherd, Pit Bull Mix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[is_mix]:</a:t>
                      </a:r>
                      <a:r>
                        <a:rPr lang="en-US" baseline="0" dirty="0" smtClean="0"/>
                        <a:t> 0, 1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Colour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Brown Brindle/White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[simple_colour]: brown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9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Machine Learning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Ensembles</a:t>
            </a:r>
          </a:p>
          <a:p>
            <a:pPr lvl="1"/>
            <a:r>
              <a:rPr lang="en-US" dirty="0" smtClean="0"/>
              <a:t>Bagging/boosting of decision trees</a:t>
            </a:r>
          </a:p>
          <a:p>
            <a:pPr lvl="1"/>
            <a:r>
              <a:rPr lang="en-US" dirty="0" smtClean="0"/>
              <a:t>Reduces variance and increase accuracy</a:t>
            </a:r>
          </a:p>
          <a:p>
            <a:pPr lvl="1"/>
            <a:r>
              <a:rPr lang="en-US" dirty="0" smtClean="0"/>
              <a:t>Popular R Packages (used in next example)</a:t>
            </a:r>
          </a:p>
          <a:p>
            <a:pPr lvl="2"/>
            <a:r>
              <a:rPr lang="en-US" dirty="0" smtClean="0"/>
              <a:t>“</a:t>
            </a:r>
            <a:r>
              <a:rPr lang="en-US" dirty="0"/>
              <a:t>randomForest”</a:t>
            </a:r>
          </a:p>
          <a:p>
            <a:pPr lvl="2"/>
            <a:r>
              <a:rPr lang="en-US" dirty="0" smtClean="0"/>
              <a:t>“</a:t>
            </a:r>
            <a:r>
              <a:rPr lang="en-US" dirty="0"/>
              <a:t>xgboost”</a:t>
            </a:r>
          </a:p>
          <a:p>
            <a:pPr lvl="1"/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There are a lot more machine learning packages in R:</a:t>
            </a:r>
          </a:p>
          <a:p>
            <a:pPr lvl="1"/>
            <a:r>
              <a:rPr lang="en-US" dirty="0" smtClean="0"/>
              <a:t>“caret”, “caretEnsemble”</a:t>
            </a:r>
          </a:p>
          <a:p>
            <a:pPr lvl="1"/>
            <a:r>
              <a:rPr lang="en-US" dirty="0" smtClean="0"/>
              <a:t>“h2o”, “h2oEnsemble”</a:t>
            </a:r>
          </a:p>
          <a:p>
            <a:pPr lvl="1"/>
            <a:r>
              <a:rPr lang="en-US" dirty="0" smtClean="0"/>
              <a:t>“mlr”</a:t>
            </a:r>
          </a:p>
          <a:p>
            <a:pPr lvl="1"/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4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Trick – Model Averaging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Stratified sampling</a:t>
            </a:r>
          </a:p>
          <a:p>
            <a:pPr lvl="1"/>
            <a:r>
              <a:rPr lang="en-US" dirty="0" smtClean="0"/>
              <a:t>80% for training</a:t>
            </a:r>
          </a:p>
          <a:p>
            <a:pPr lvl="1"/>
            <a:r>
              <a:rPr lang="en-US" dirty="0" smtClean="0"/>
              <a:t>20% for validation</a:t>
            </a:r>
          </a:p>
          <a:p>
            <a:r>
              <a:rPr lang="en-US" dirty="0" smtClean="0"/>
              <a:t>Evaluation metric</a:t>
            </a:r>
          </a:p>
          <a:p>
            <a:pPr lvl="1"/>
            <a:r>
              <a:rPr lang="en-US" dirty="0" smtClean="0"/>
              <a:t>Multi-class Log Loss</a:t>
            </a:r>
          </a:p>
          <a:p>
            <a:pPr lvl="1"/>
            <a:r>
              <a:rPr lang="en-US" dirty="0" smtClean="0"/>
              <a:t>Lower the better</a:t>
            </a:r>
          </a:p>
          <a:p>
            <a:pPr lvl="1"/>
            <a:r>
              <a:rPr lang="en-US" dirty="0" smtClean="0"/>
              <a:t>0 = Perfect</a:t>
            </a:r>
          </a:p>
          <a:p>
            <a:r>
              <a:rPr lang="en-US" dirty="0"/>
              <a:t>50 </a:t>
            </a:r>
            <a:r>
              <a:rPr lang="en-US" dirty="0" smtClean="0"/>
              <a:t>runs</a:t>
            </a:r>
          </a:p>
          <a:p>
            <a:pPr lvl="1"/>
            <a:r>
              <a:rPr lang="en-US" dirty="0" smtClean="0"/>
              <a:t>different random seed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54830"/>
            <a:ext cx="4038600" cy="2884714"/>
          </a:xfrm>
        </p:spPr>
      </p:pic>
      <p:cxnSp>
        <p:nvCxnSpPr>
          <p:cNvPr id="10" name="Straight Arrow Connector 9"/>
          <p:cNvCxnSpPr/>
          <p:nvPr/>
        </p:nvCxnSpPr>
        <p:spPr>
          <a:xfrm flipV="1">
            <a:off x="3453063" y="1661533"/>
            <a:ext cx="1453474" cy="4319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842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1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BE91F"/>
      </a:accent3>
      <a:accent4>
        <a:srgbClr val="EB6615"/>
      </a:accent4>
      <a:accent5>
        <a:srgbClr val="C76402"/>
      </a:accent5>
      <a:accent6>
        <a:srgbClr val="B523B4"/>
      </a:accent6>
      <a:hlink>
        <a:srgbClr val="FF6B26"/>
      </a:hlink>
      <a:folHlink>
        <a:srgbClr val="DE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7055</TotalTime>
  <Words>688</Words>
  <Application>Microsoft Macintosh PowerPoint</Application>
  <PresentationFormat>On-screen Show (16:9)</PresentationFormat>
  <Paragraphs>201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Courier New</vt:lpstr>
      <vt:lpstr>Times New Roman</vt:lpstr>
      <vt:lpstr>Custom Design</vt:lpstr>
      <vt:lpstr>Improving Model Predictions via Stacking and Hyper-Parameters Tuning</vt:lpstr>
      <vt:lpstr>About Me</vt:lpstr>
      <vt:lpstr>Mango Data Science Radar</vt:lpstr>
      <vt:lpstr>About This Talk</vt:lpstr>
      <vt:lpstr>About Kaggle</vt:lpstr>
      <vt:lpstr>Predicting Shelter Animal Outcomes</vt:lpstr>
      <vt:lpstr>Basic Feature Engineering</vt:lpstr>
      <vt:lpstr>Common Machine Learning Techniques</vt:lpstr>
      <vt:lpstr>Simple Trick – Model Averaging</vt:lpstr>
      <vt:lpstr>More Advanced Methods</vt:lpstr>
      <vt:lpstr>Trade-Off of Advanced Methods</vt:lpstr>
      <vt:lpstr>R + H2O = Scalable Machine Learning</vt:lpstr>
      <vt:lpstr>H2O Random Grid Search Example</vt:lpstr>
      <vt:lpstr>H2O Model Stacking Example</vt:lpstr>
      <vt:lpstr>Conclusions</vt:lpstr>
      <vt:lpstr>Big Thank You!</vt:lpstr>
      <vt:lpstr>Any Questions?</vt:lpstr>
      <vt:lpstr>Extra Slide (Stratified Sampling)</vt:lpstr>
    </vt:vector>
  </TitlesOfParts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Chow, Jo</cp:lastModifiedBy>
  <cp:revision>510</cp:revision>
  <cp:lastPrinted>2016-01-16T20:46:46Z</cp:lastPrinted>
  <dcterms:created xsi:type="dcterms:W3CDTF">2015-09-15T15:26:47Z</dcterms:created>
  <dcterms:modified xsi:type="dcterms:W3CDTF">2016-06-01T21:28:01Z</dcterms:modified>
</cp:coreProperties>
</file>